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4" r:id="rId7"/>
    <p:sldId id="265" r:id="rId8"/>
    <p:sldId id="266" r:id="rId9"/>
    <p:sldId id="260" r:id="rId10"/>
    <p:sldId id="26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D6CF11-3FBC-4AE6-840E-5AC56BCC06F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BAD252-A986-465B-99F1-C03F37F24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consumer </a:t>
            </a:r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Protection Act</a:t>
            </a:r>
            <a:b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(COPRA)  1986</a:t>
            </a:r>
            <a:b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en-US" sz="40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enacted on 24</a:t>
            </a:r>
            <a:r>
              <a:rPr lang="en-US" sz="4000" b="1" i="1" u="sng" baseline="30000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th</a:t>
            </a:r>
            <a:r>
              <a:rPr lang="en-US" sz="40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 December  1986</a:t>
            </a:r>
            <a:br>
              <a:rPr lang="en-US" sz="40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0033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en-US" sz="48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Amended in  2019</a:t>
            </a:r>
            <a:endParaRPr lang="en-US" sz="4800" dirty="0">
              <a:ln>
                <a:solidFill>
                  <a:srgbClr val="7030A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100" b="1" dirty="0" smtClean="0"/>
              <a:t>Three Tier </a:t>
            </a:r>
            <a:r>
              <a:rPr lang="en-US" sz="4100" b="1" dirty="0" err="1" smtClean="0"/>
              <a:t>R</a:t>
            </a:r>
            <a:r>
              <a:rPr lang="en-US" sz="4100" b="1" smtClean="0"/>
              <a:t>edressal</a:t>
            </a:r>
            <a:r>
              <a:rPr lang="en-US" sz="4100" b="1" dirty="0" smtClean="0"/>
              <a:t> Mechanism</a:t>
            </a:r>
          </a:p>
          <a:p>
            <a:r>
              <a:rPr lang="en-US" dirty="0" smtClean="0"/>
              <a:t>District.      State.     National</a:t>
            </a:r>
          </a:p>
          <a:p>
            <a:r>
              <a:rPr lang="en-US" dirty="0" smtClean="0"/>
              <a:t>District forum;- One president and two members District judge.</a:t>
            </a:r>
          </a:p>
          <a:p>
            <a:r>
              <a:rPr lang="en-US" dirty="0" smtClean="0"/>
              <a:t>Value  of goods up to 1 </a:t>
            </a:r>
            <a:r>
              <a:rPr lang="en-US" dirty="0" err="1" smtClean="0"/>
              <a:t>crore</a:t>
            </a:r>
            <a:r>
              <a:rPr lang="en-US" dirty="0" smtClean="0"/>
              <a:t> (5 </a:t>
            </a:r>
            <a:r>
              <a:rPr lang="en-US" dirty="0" err="1" smtClean="0"/>
              <a:t>lakh</a:t>
            </a:r>
            <a:r>
              <a:rPr lang="en-US" dirty="0" smtClean="0"/>
              <a:t> /20 </a:t>
            </a:r>
            <a:r>
              <a:rPr lang="en-US" dirty="0" err="1" smtClean="0"/>
              <a:t>lakh</a:t>
            </a:r>
            <a:r>
              <a:rPr lang="en-US" dirty="0" smtClean="0"/>
              <a:t>)</a:t>
            </a:r>
          </a:p>
          <a:p>
            <a:r>
              <a:rPr lang="en-US" dirty="0" smtClean="0"/>
              <a:t> APPEAL within  30 days depositing 25000</a:t>
            </a:r>
          </a:p>
          <a:p>
            <a:r>
              <a:rPr lang="en-US" dirty="0" smtClean="0"/>
              <a:t>State Forum – one president and two member High court judge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crore</a:t>
            </a:r>
            <a:r>
              <a:rPr lang="en-US" dirty="0" smtClean="0"/>
              <a:t>. To 10 </a:t>
            </a:r>
            <a:r>
              <a:rPr lang="en-US" dirty="0" err="1" smtClean="0"/>
              <a:t>Crores</a:t>
            </a:r>
            <a:r>
              <a:rPr lang="en-US" dirty="0" smtClean="0"/>
              <a:t> (Appeal Rs 3500)</a:t>
            </a:r>
          </a:p>
          <a:p>
            <a:r>
              <a:rPr lang="en-US" dirty="0" smtClean="0"/>
              <a:t> National Forum – president and 4 members (one women) more than 10 </a:t>
            </a:r>
            <a:r>
              <a:rPr lang="en-US" dirty="0" err="1" smtClean="0"/>
              <a:t>crore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i="1" u="sng" dirty="0">
                <a:solidFill>
                  <a:srgbClr val="7030A0"/>
                </a:solidFill>
              </a:rPr>
              <a:t>Consumer Protection Act </a:t>
            </a:r>
            <a:r>
              <a:rPr lang="en-US" sz="4000" b="1" i="1" u="sng" dirty="0" smtClean="0">
                <a:solidFill>
                  <a:srgbClr val="7030A0"/>
                </a:solidFill>
              </a:rPr>
              <a:t> 2019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54864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Consumer</a:t>
            </a:r>
            <a:r>
              <a:rPr lang="en-US" dirty="0">
                <a:solidFill>
                  <a:schemeClr val="tx1"/>
                </a:solidFill>
              </a:rPr>
              <a:t> – Person or association of persons who buy goods and services by paying consideration for consumption and not for </a:t>
            </a:r>
            <a:r>
              <a:rPr lang="en-US" dirty="0" smtClean="0">
                <a:solidFill>
                  <a:schemeClr val="tx1"/>
                </a:solidFill>
              </a:rPr>
              <a:t>resale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Protection</a:t>
            </a:r>
            <a:r>
              <a:rPr lang="en-US" dirty="0">
                <a:solidFill>
                  <a:schemeClr val="tx1"/>
                </a:solidFill>
              </a:rPr>
              <a:t> – Safeguard. Not to be put under </a:t>
            </a:r>
            <a:r>
              <a:rPr lang="en-US" dirty="0" smtClean="0">
                <a:solidFill>
                  <a:schemeClr val="tx1"/>
                </a:solidFill>
              </a:rPr>
              <a:t>losses.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Act - Law  -- Rules.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Scope- Applies </a:t>
            </a:r>
            <a:r>
              <a:rPr lang="en-US" dirty="0">
                <a:solidFill>
                  <a:schemeClr val="tx1"/>
                </a:solidFill>
              </a:rPr>
              <a:t>to all goods and services and unfair trade </a:t>
            </a:r>
            <a:r>
              <a:rPr lang="en-US" dirty="0" smtClean="0">
                <a:solidFill>
                  <a:schemeClr val="tx1"/>
                </a:solidFill>
              </a:rPr>
              <a:t>practices, it </a:t>
            </a:r>
            <a:r>
              <a:rPr lang="en-US" dirty="0">
                <a:solidFill>
                  <a:schemeClr val="tx1"/>
                </a:solidFill>
              </a:rPr>
              <a:t>covers all sectors – </a:t>
            </a:r>
            <a:r>
              <a:rPr lang="en-US" dirty="0" err="1">
                <a:solidFill>
                  <a:schemeClr val="tx1"/>
                </a:solidFill>
              </a:rPr>
              <a:t>Pvt</a:t>
            </a:r>
            <a:r>
              <a:rPr lang="en-US" dirty="0">
                <a:solidFill>
                  <a:schemeClr val="tx1"/>
                </a:solidFill>
              </a:rPr>
              <a:t>/public/co-op</a:t>
            </a: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Objectives –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protect consumer from </a:t>
            </a:r>
            <a:r>
              <a:rPr lang="en-US" dirty="0" smtClean="0">
                <a:solidFill>
                  <a:schemeClr val="tx1"/>
                </a:solidFill>
              </a:rPr>
              <a:t>abuse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provide venue for grievances / </a:t>
            </a:r>
            <a:r>
              <a:rPr lang="en-US" dirty="0" err="1" smtClean="0">
                <a:solidFill>
                  <a:schemeClr val="tx1"/>
                </a:solidFill>
              </a:rPr>
              <a:t>redressal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ensure a better quality of living – by improving the quality of   consumer products and services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save the rights by establishing authorities for timely and effective administration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 smtClean="0"/>
              <a:t>Importance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636838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To organize consumers</a:t>
            </a:r>
          </a:p>
          <a:p>
            <a:r>
              <a:rPr lang="en-US" sz="4400" b="1" dirty="0" smtClean="0"/>
              <a:t>To provide market information</a:t>
            </a:r>
          </a:p>
          <a:p>
            <a:r>
              <a:rPr lang="en-US" sz="4400" b="1" dirty="0" smtClean="0"/>
              <a:t>Curbing misleading advertisement</a:t>
            </a:r>
          </a:p>
          <a:p>
            <a:r>
              <a:rPr lang="en-US" sz="4400" b="1" dirty="0" smtClean="0"/>
              <a:t>Informing consumer about consumer rights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3276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Rights to safety, </a:t>
            </a:r>
          </a:p>
          <a:p>
            <a:r>
              <a:rPr lang="en-US" dirty="0" smtClean="0"/>
              <a:t>Right to information, </a:t>
            </a:r>
          </a:p>
          <a:p>
            <a:r>
              <a:rPr lang="en-US" dirty="0" smtClean="0"/>
              <a:t>Right to choice,</a:t>
            </a:r>
          </a:p>
          <a:p>
            <a:r>
              <a:rPr lang="en-US" dirty="0" smtClean="0"/>
              <a:t> Right to heard</a:t>
            </a:r>
          </a:p>
          <a:p>
            <a:r>
              <a:rPr lang="en-US" dirty="0" smtClean="0"/>
              <a:t>Right to seek </a:t>
            </a:r>
            <a:r>
              <a:rPr lang="en-US" dirty="0" err="1" smtClean="0"/>
              <a:t>redressal</a:t>
            </a:r>
            <a:r>
              <a:rPr lang="en-US" dirty="0" smtClean="0"/>
              <a:t>, </a:t>
            </a:r>
          </a:p>
          <a:p>
            <a:r>
              <a:rPr lang="en-US" dirty="0" smtClean="0"/>
              <a:t>Right to education,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Consumer Rights :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733800"/>
            <a:ext cx="9144000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algn="ctr"/>
            <a:r>
              <a:rPr lang="en-US" sz="3200" b="1" dirty="0"/>
              <a:t>Responsibilities of Consumer 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4267201"/>
            <a:ext cx="8686800" cy="2590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Well </a:t>
            </a:r>
            <a:r>
              <a:rPr lang="en-US" sz="3200" dirty="0" smtClean="0"/>
              <a:t>aware </a:t>
            </a:r>
            <a:r>
              <a:rPr lang="en-US" sz="3200" dirty="0"/>
              <a:t>of the goods and services</a:t>
            </a:r>
            <a:r>
              <a:rPr lang="en-US" sz="32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/>
              <a:t>Check </a:t>
            </a:r>
            <a:r>
              <a:rPr lang="en-US" sz="3200" dirty="0" smtClean="0"/>
              <a:t>standard </a:t>
            </a:r>
            <a:r>
              <a:rPr lang="en-US" sz="3200" dirty="0"/>
              <a:t>marks (ISO) </a:t>
            </a:r>
            <a:r>
              <a:rPr lang="en-US" sz="32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/>
              <a:t>Ask for cash memo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/>
              <a:t>File complaint.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Filing Compliant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two years, Mention all details of problem</a:t>
            </a:r>
          </a:p>
          <a:p>
            <a:r>
              <a:rPr lang="en-US" dirty="0" smtClean="0"/>
              <a:t> Attach all relevant receipts/ bills.</a:t>
            </a:r>
          </a:p>
          <a:p>
            <a:r>
              <a:rPr lang="en-US" dirty="0" smtClean="0"/>
              <a:t> Complaint in any preferred language, </a:t>
            </a:r>
          </a:p>
          <a:p>
            <a:r>
              <a:rPr lang="en-US" dirty="0" smtClean="0"/>
              <a:t>Written complaint. </a:t>
            </a:r>
          </a:p>
          <a:p>
            <a:r>
              <a:rPr lang="en-US" dirty="0" smtClean="0"/>
              <a:t>All documents sent and received should be kept  safely.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Act 1986                         CP Act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</a:t>
            </a:r>
            <a:r>
              <a:rPr lang="en-US" dirty="0" err="1" smtClean="0"/>
              <a:t>upto</a:t>
            </a:r>
            <a:r>
              <a:rPr lang="en-US" dirty="0" smtClean="0"/>
              <a:t> 20 </a:t>
            </a:r>
            <a:r>
              <a:rPr lang="en-US" dirty="0" err="1" smtClean="0"/>
              <a:t>lakh</a:t>
            </a:r>
            <a:r>
              <a:rPr lang="en-US" dirty="0" smtClean="0"/>
              <a:t>                 1 </a:t>
            </a:r>
            <a:r>
              <a:rPr lang="en-US" dirty="0" err="1" smtClean="0"/>
              <a:t>crore</a:t>
            </a:r>
            <a:endParaRPr lang="en-US" dirty="0" smtClean="0"/>
          </a:p>
          <a:p>
            <a:r>
              <a:rPr lang="en-US" dirty="0" smtClean="0"/>
              <a:t>State 20 </a:t>
            </a:r>
            <a:r>
              <a:rPr lang="en-US" dirty="0" err="1" smtClean="0"/>
              <a:t>lakh</a:t>
            </a:r>
            <a:r>
              <a:rPr lang="en-US" dirty="0" smtClean="0"/>
              <a:t> to 1 </a:t>
            </a:r>
            <a:r>
              <a:rPr lang="en-US" dirty="0" err="1" smtClean="0"/>
              <a:t>crore</a:t>
            </a:r>
            <a:r>
              <a:rPr lang="en-US" dirty="0" smtClean="0"/>
              <a:t>           1 to 10 </a:t>
            </a:r>
            <a:r>
              <a:rPr lang="en-US" dirty="0" err="1" smtClean="0"/>
              <a:t>crore</a:t>
            </a:r>
            <a:endParaRPr lang="en-US" dirty="0" smtClean="0"/>
          </a:p>
          <a:p>
            <a:r>
              <a:rPr lang="en-US" dirty="0" smtClean="0"/>
              <a:t>National  above 1 </a:t>
            </a:r>
            <a:r>
              <a:rPr lang="en-US" dirty="0" err="1" smtClean="0"/>
              <a:t>crore</a:t>
            </a:r>
            <a:r>
              <a:rPr lang="en-US" dirty="0" smtClean="0"/>
              <a:t>            above 10 </a:t>
            </a:r>
            <a:r>
              <a:rPr lang="en-US" dirty="0" err="1" smtClean="0"/>
              <a:t>crore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Consumer</a:t>
            </a:r>
            <a:r>
              <a:rPr lang="en-US" b="1" dirty="0" smtClean="0">
                <a:solidFill>
                  <a:srgbClr val="0033CC"/>
                </a:solidFill>
              </a:rPr>
              <a:t>  </a:t>
            </a:r>
            <a:r>
              <a:rPr lang="en-US" sz="2800" b="1" dirty="0" smtClean="0">
                <a:solidFill>
                  <a:srgbClr val="0033CC"/>
                </a:solidFill>
              </a:rPr>
              <a:t>Disputes  </a:t>
            </a:r>
            <a:r>
              <a:rPr lang="en-US" sz="2800" b="1" dirty="0" err="1" smtClean="0">
                <a:solidFill>
                  <a:srgbClr val="0033CC"/>
                </a:solidFill>
              </a:rPr>
              <a:t>Redressal</a:t>
            </a:r>
            <a:r>
              <a:rPr lang="en-US" sz="2800" b="1" dirty="0" smtClean="0">
                <a:solidFill>
                  <a:srgbClr val="0033CC"/>
                </a:solidFill>
              </a:rPr>
              <a:t>  agencies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1 District Forum</a:t>
            </a:r>
          </a:p>
          <a:p>
            <a:pPr>
              <a:buNone/>
            </a:pPr>
            <a:r>
              <a:rPr lang="en-US" dirty="0" smtClean="0"/>
              <a:t>Established by State Government in each district</a:t>
            </a:r>
          </a:p>
          <a:p>
            <a:pPr>
              <a:buNone/>
            </a:pPr>
            <a:r>
              <a:rPr lang="en-US" dirty="0" smtClean="0"/>
              <a:t>It consists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 person qualified to a District Judge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Two other members, who shall be a person of ability, adequate knowledge &amp; experience relating to economics, law, commerce, administration etc… one of whom shall be a </a:t>
            </a:r>
            <a:r>
              <a:rPr lang="en-US" u="sng" dirty="0" smtClean="0">
                <a:solidFill>
                  <a:srgbClr val="C00000"/>
                </a:solidFill>
              </a:rPr>
              <a:t>women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District forum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Every member shall hold office for 5 years or age of 65 whichever is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Member may resign his office – writing to the State Govt.  -- not eligible for reappointment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Salary and other allowances prescribed by State government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Highlights of Consumer Protection Act 201 9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038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Brought into force on 20-07-2020</a:t>
            </a:r>
          </a:p>
          <a:p>
            <a:r>
              <a:rPr lang="en-US" dirty="0" smtClean="0"/>
              <a:t>A Regulatory Authority - CCAP (Central Consumer Protection Authority) </a:t>
            </a:r>
          </a:p>
          <a:p>
            <a:r>
              <a:rPr lang="en-US" dirty="0" smtClean="0"/>
              <a:t>Complaint at consumer place</a:t>
            </a:r>
          </a:p>
          <a:p>
            <a:r>
              <a:rPr lang="en-US" dirty="0" smtClean="0"/>
              <a:t>No fee </a:t>
            </a:r>
            <a:r>
              <a:rPr lang="en-US" dirty="0" err="1" smtClean="0"/>
              <a:t>upto</a:t>
            </a:r>
            <a:r>
              <a:rPr lang="en-US" dirty="0" smtClean="0"/>
              <a:t> Rs. 5 </a:t>
            </a:r>
            <a:r>
              <a:rPr lang="en-US" dirty="0" err="1" smtClean="0"/>
              <a:t>lakh</a:t>
            </a:r>
            <a:endParaRPr lang="en-US" dirty="0" smtClean="0"/>
          </a:p>
          <a:p>
            <a:r>
              <a:rPr lang="en-US" dirty="0" smtClean="0"/>
              <a:t>No lawyer is required.</a:t>
            </a:r>
          </a:p>
          <a:p>
            <a:r>
              <a:rPr lang="en-US" dirty="0" smtClean="0"/>
              <a:t>Opportunity to claim sufficient compensation as a relief due to the negligence  of the manufacturer</a:t>
            </a:r>
          </a:p>
          <a:p>
            <a:r>
              <a:rPr lang="en-US" dirty="0" smtClean="0"/>
              <a:t>Any one of aggrieved consumer can join hands and file a complaint to reduce cost </a:t>
            </a:r>
          </a:p>
          <a:p>
            <a:r>
              <a:rPr lang="en-US" dirty="0" smtClean="0"/>
              <a:t>Producers of spurious goods may be punished with imprisonment</a:t>
            </a:r>
          </a:p>
          <a:p>
            <a:r>
              <a:rPr lang="en-US" dirty="0" smtClean="0"/>
              <a:t>Misleading advertisers may be punished with imprisonment. Celebrities may be barred from endorsing</a:t>
            </a:r>
          </a:p>
          <a:p>
            <a:r>
              <a:rPr lang="en-US" dirty="0" smtClean="0"/>
              <a:t>E-Commerce is now tightly regulated – must disclose relevant information</a:t>
            </a:r>
          </a:p>
          <a:p>
            <a:r>
              <a:rPr lang="en-US" dirty="0" smtClean="0"/>
              <a:t>Settlement of consumer disputes through Mediation – Neutral intermediary outside the consumer court.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Crore</a:t>
            </a:r>
            <a:r>
              <a:rPr lang="en-US" dirty="0" smtClean="0"/>
              <a:t>. </a:t>
            </a:r>
            <a:r>
              <a:rPr lang="en-US" dirty="0" err="1" smtClean="0"/>
              <a:t>Distic</a:t>
            </a:r>
            <a:r>
              <a:rPr lang="en-US" dirty="0" smtClean="0"/>
              <a:t>. 10 </a:t>
            </a:r>
            <a:r>
              <a:rPr lang="en-US" dirty="0" err="1" smtClean="0"/>
              <a:t>crore</a:t>
            </a:r>
            <a:r>
              <a:rPr lang="en-US" dirty="0" smtClean="0"/>
              <a:t> state commission. More than 10 </a:t>
            </a:r>
            <a:r>
              <a:rPr lang="en-US" dirty="0" err="1" smtClean="0"/>
              <a:t>crores</a:t>
            </a:r>
            <a:r>
              <a:rPr lang="en-US" dirty="0" smtClean="0"/>
              <a:t> national commission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</TotalTime>
  <Words>557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     consumer Protection Act (COPRA)  1986  enacted on 24th December  1986  Amended in  2019</vt:lpstr>
      <vt:lpstr>Consumer Protection Act  2019</vt:lpstr>
      <vt:lpstr>Importance </vt:lpstr>
      <vt:lpstr>Consumer Rights : </vt:lpstr>
      <vt:lpstr>Filing Compliant </vt:lpstr>
      <vt:lpstr>CP Act 1986                         CP Act 2019</vt:lpstr>
      <vt:lpstr>Consumer  Disputes  Redressal  agencies</vt:lpstr>
      <vt:lpstr>District forum</vt:lpstr>
      <vt:lpstr>Highlights of Consumer Protection Act 201 9 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 Act  2019</dc:title>
  <dc:creator>SJMV</dc:creator>
  <cp:lastModifiedBy>admin</cp:lastModifiedBy>
  <cp:revision>17</cp:revision>
  <dcterms:created xsi:type="dcterms:W3CDTF">2021-03-01T12:13:43Z</dcterms:created>
  <dcterms:modified xsi:type="dcterms:W3CDTF">2022-10-04T07:47:16Z</dcterms:modified>
</cp:coreProperties>
</file>